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5"/>
  </p:notesMasterIdLst>
  <p:sldIdLst>
    <p:sldId id="256" r:id="rId2"/>
    <p:sldId id="270" r:id="rId3"/>
    <p:sldId id="257" r:id="rId4"/>
    <p:sldId id="258" r:id="rId5"/>
    <p:sldId id="298" r:id="rId6"/>
    <p:sldId id="299" r:id="rId7"/>
    <p:sldId id="259" r:id="rId8"/>
    <p:sldId id="260" r:id="rId9"/>
    <p:sldId id="261" r:id="rId10"/>
    <p:sldId id="262" r:id="rId11"/>
    <p:sldId id="269" r:id="rId12"/>
    <p:sldId id="278" r:id="rId13"/>
    <p:sldId id="300" r:id="rId14"/>
    <p:sldId id="301" r:id="rId15"/>
    <p:sldId id="263" r:id="rId16"/>
    <p:sldId id="264" r:id="rId17"/>
    <p:sldId id="304" r:id="rId18"/>
    <p:sldId id="302" r:id="rId19"/>
    <p:sldId id="303" r:id="rId20"/>
    <p:sldId id="305" r:id="rId21"/>
    <p:sldId id="266" r:id="rId22"/>
    <p:sldId id="279" r:id="rId23"/>
    <p:sldId id="267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8025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93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5" d="100"/>
        <a:sy n="6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wmf"/><Relationship Id="rId1" Type="http://schemas.openxmlformats.org/officeDocument/2006/relationships/image" Target="../media/image1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image" Target="../media/image6.emf"/><Relationship Id="rId4" Type="http://schemas.openxmlformats.org/officeDocument/2006/relationships/image" Target="../media/image9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image" Target="../media/image13.wmf"/><Relationship Id="rId1" Type="http://schemas.openxmlformats.org/officeDocument/2006/relationships/image" Target="../media/image12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image" Target="../media/image18.wmf"/><Relationship Id="rId1" Type="http://schemas.openxmlformats.org/officeDocument/2006/relationships/image" Target="../media/image17.wmf"/><Relationship Id="rId6" Type="http://schemas.openxmlformats.org/officeDocument/2006/relationships/image" Target="../media/image22.wmf"/><Relationship Id="rId5" Type="http://schemas.openxmlformats.org/officeDocument/2006/relationships/image" Target="../media/image21.wmf"/><Relationship Id="rId4" Type="http://schemas.openxmlformats.org/officeDocument/2006/relationships/image" Target="../media/image20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2" Type="http://schemas.openxmlformats.org/officeDocument/2006/relationships/image" Target="../media/image28.wmf"/><Relationship Id="rId1" Type="http://schemas.openxmlformats.org/officeDocument/2006/relationships/image" Target="../media/image27.wmf"/><Relationship Id="rId4" Type="http://schemas.openxmlformats.org/officeDocument/2006/relationships/image" Target="../media/image30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0F9209-76BD-4359-9282-3267A0C504DA}" type="datetimeFigureOut">
              <a:rPr lang="en-US" smtClean="0"/>
              <a:t>8/31/2022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282557-00F9-41FF-A47C-A85BED25C9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0735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282557-00F9-41FF-A47C-A85BED25C99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1217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06AA1-6199-47A1-82BC-E2CE4547A823}" type="datetime1">
              <a:rPr lang="en-US" smtClean="0"/>
              <a:t>8/31/2022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HWRS518 2022 Yeh©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559C7-3C34-4E19-934A-41683495EC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4673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CF26F-F97F-4E35-80F3-B0D3CA968BB5}" type="datetime1">
              <a:rPr lang="en-US" smtClean="0"/>
              <a:t>8/31/2022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HWRS518 2022 Yeh©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559C7-3C34-4E19-934A-41683495EC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9523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911F6-D921-4693-85E5-F0550F6CEB1E}" type="datetime1">
              <a:rPr lang="en-US" smtClean="0"/>
              <a:t>8/31/2022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HWRS518 2022 Yeh©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559C7-3C34-4E19-934A-41683495EC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8403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A9347-EDE5-4A12-88BD-90C7D234A754}" type="datetime1">
              <a:rPr lang="en-US" smtClean="0"/>
              <a:t>8/31/2022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HWRS518 2022 Yeh©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559C7-3C34-4E19-934A-41683495EC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978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19278-3E94-4B92-8BE3-3C9BB4CF0BBC}" type="datetime1">
              <a:rPr lang="en-US" smtClean="0"/>
              <a:t>8/31/2022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HWRS518 2022 Yeh©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559C7-3C34-4E19-934A-41683495EC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982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C72CA-89BB-41A5-A46E-9AC136BC83F2}" type="datetime1">
              <a:rPr lang="en-US" smtClean="0"/>
              <a:t>8/31/2022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HWRS518 2022 Yeh©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559C7-3C34-4E19-934A-41683495EC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7540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13053-28F8-4698-957E-7537F3A2832C}" type="datetime1">
              <a:rPr lang="en-US" smtClean="0"/>
              <a:t>8/31/2022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HWRS518 2022 Yeh©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559C7-3C34-4E19-934A-41683495EC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130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56597-6DC5-40F7-88A1-C7236CC59345}" type="datetime1">
              <a:rPr lang="en-US" smtClean="0"/>
              <a:t>8/31/2022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HWRS518 2022 Yeh©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559C7-3C34-4E19-934A-41683495EC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3312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BDB38-F60C-4212-8832-3E66641E3219}" type="datetime1">
              <a:rPr lang="en-US" smtClean="0"/>
              <a:t>8/31/2022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HWRS518 2022 Yeh©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559C7-3C34-4E19-934A-41683495EC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8919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AFD87-9E19-4214-9B38-B820C650D6F8}" type="datetime1">
              <a:rPr lang="en-US" smtClean="0"/>
              <a:t>8/31/2022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HWRS518 2022 Yeh©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559C7-3C34-4E19-934A-41683495EC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0012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1326A-4258-4062-BC33-A68944212480}" type="datetime1">
              <a:rPr lang="en-US" smtClean="0"/>
              <a:t>8/31/2022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HWRS518 2022 Yeh©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559C7-3C34-4E19-934A-41683495EC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6119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5A9B6E-F149-4479-A47E-8E06E7D68F09}" type="datetime1">
              <a:rPr lang="en-US" smtClean="0"/>
              <a:t>8/31/2022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HWRS518 2022 Yeh©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B559C7-3C34-4E19-934A-41683495EC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161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3.bin"/><Relationship Id="rId13" Type="http://schemas.openxmlformats.org/officeDocument/2006/relationships/image" Target="../media/image21.wmf"/><Relationship Id="rId3" Type="http://schemas.openxmlformats.org/officeDocument/2006/relationships/image" Target="../media/image23.wmf"/><Relationship Id="rId7" Type="http://schemas.openxmlformats.org/officeDocument/2006/relationships/image" Target="../media/image18.wmf"/><Relationship Id="rId12" Type="http://schemas.openxmlformats.org/officeDocument/2006/relationships/oleObject" Target="../embeddings/oleObject1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2.bin"/><Relationship Id="rId11" Type="http://schemas.openxmlformats.org/officeDocument/2006/relationships/image" Target="../media/image20.wmf"/><Relationship Id="rId5" Type="http://schemas.openxmlformats.org/officeDocument/2006/relationships/image" Target="../media/image17.wmf"/><Relationship Id="rId15" Type="http://schemas.openxmlformats.org/officeDocument/2006/relationships/image" Target="../media/image22.wmf"/><Relationship Id="rId10" Type="http://schemas.openxmlformats.org/officeDocument/2006/relationships/oleObject" Target="../embeddings/oleObject14.bin"/><Relationship Id="rId4" Type="http://schemas.openxmlformats.org/officeDocument/2006/relationships/oleObject" Target="../embeddings/oleObject11.bin"/><Relationship Id="rId9" Type="http://schemas.openxmlformats.org/officeDocument/2006/relationships/image" Target="../media/image19.wmf"/><Relationship Id="rId14" Type="http://schemas.openxmlformats.org/officeDocument/2006/relationships/oleObject" Target="../embeddings/oleObject16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24.w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26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1.bin"/><Relationship Id="rId3" Type="http://schemas.openxmlformats.org/officeDocument/2006/relationships/image" Target="../media/image31.wmf"/><Relationship Id="rId7" Type="http://schemas.openxmlformats.org/officeDocument/2006/relationships/image" Target="../media/image28.wmf"/><Relationship Id="rId12" Type="http://schemas.openxmlformats.org/officeDocument/2006/relationships/image" Target="../media/image250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20.bin"/><Relationship Id="rId11" Type="http://schemas.openxmlformats.org/officeDocument/2006/relationships/image" Target="../media/image30.wmf"/><Relationship Id="rId5" Type="http://schemas.openxmlformats.org/officeDocument/2006/relationships/image" Target="../media/image27.wmf"/><Relationship Id="rId10" Type="http://schemas.openxmlformats.org/officeDocument/2006/relationships/oleObject" Target="../embeddings/oleObject22.bin"/><Relationship Id="rId4" Type="http://schemas.openxmlformats.org/officeDocument/2006/relationships/oleObject" Target="../embeddings/oleObject19.bin"/><Relationship Id="rId9" Type="http://schemas.openxmlformats.org/officeDocument/2006/relationships/image" Target="../media/image29.w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w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33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34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35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36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37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em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w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image" Target="../media/image4.wmf"/><Relationship Id="rId7" Type="http://schemas.openxmlformats.org/officeDocument/2006/relationships/image" Target="../media/image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.w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3.w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oleObject" Target="../embeddings/oleObject4.bin"/><Relationship Id="rId7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7.emf"/><Relationship Id="rId5" Type="http://schemas.openxmlformats.org/officeDocument/2006/relationships/oleObject" Target="../embeddings/oleObject5.bin"/><Relationship Id="rId10" Type="http://schemas.openxmlformats.org/officeDocument/2006/relationships/image" Target="../media/image9.emf"/><Relationship Id="rId4" Type="http://schemas.openxmlformats.org/officeDocument/2006/relationships/image" Target="../media/image6.emf"/><Relationship Id="rId9" Type="http://schemas.openxmlformats.org/officeDocument/2006/relationships/oleObject" Target="../embeddings/oleObject7.bin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wmf"/><Relationship Id="rId3" Type="http://schemas.openxmlformats.org/officeDocument/2006/relationships/oleObject" Target="../embeddings/oleObject8.bin"/><Relationship Id="rId7" Type="http://schemas.openxmlformats.org/officeDocument/2006/relationships/oleObject" Target="../embeddings/oleObject1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3.wmf"/><Relationship Id="rId5" Type="http://schemas.openxmlformats.org/officeDocument/2006/relationships/oleObject" Target="../embeddings/oleObject9.bin"/><Relationship Id="rId4" Type="http://schemas.openxmlformats.org/officeDocument/2006/relationships/image" Target="../media/image12.wmf"/><Relationship Id="rId9" Type="http://schemas.openxmlformats.org/officeDocument/2006/relationships/image" Target="../media/image15.w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w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Chapter </a:t>
            </a:r>
            <a:r>
              <a:rPr lang="en-US" dirty="0" smtClean="0"/>
              <a:t>3 part 1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Darcy’s Law for Unsaturated Flow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CE57E-03FA-4D03-8626-207E3A1AC242}" type="datetime1">
              <a:rPr lang="en-US" smtClean="0"/>
              <a:t>8/31/2022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HWRS518 2022 Yeh©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7803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7153" y="484093"/>
            <a:ext cx="3794958" cy="612801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5781" y="553250"/>
            <a:ext cx="41954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Unsaturated media: solids, air, and water.</a:t>
            </a:r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88513872"/>
              </p:ext>
            </p:extLst>
          </p:nvPr>
        </p:nvGraphicFramePr>
        <p:xfrm>
          <a:off x="706932" y="1144921"/>
          <a:ext cx="2077216" cy="10988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41" name="Equation" r:id="rId4" imgW="1320800" imgH="698500" progId="Equation.DSMT4">
                  <p:embed/>
                </p:oleObj>
              </mc:Choice>
              <mc:Fallback>
                <p:oleObj name="Equation" r:id="rId4" imgW="1320800" imgH="69850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6932" y="1144921"/>
                        <a:ext cx="2077216" cy="109881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64777046"/>
              </p:ext>
            </p:extLst>
          </p:nvPr>
        </p:nvGraphicFramePr>
        <p:xfrm>
          <a:off x="653143" y="2504994"/>
          <a:ext cx="891348" cy="6833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42" name="Equation" r:id="rId6" imgW="571252" imgH="431613" progId="Equation.DSMT4">
                  <p:embed/>
                </p:oleObj>
              </mc:Choice>
              <mc:Fallback>
                <p:oleObj name="Equation" r:id="rId6" imgW="571252" imgH="431613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3143" y="2504994"/>
                        <a:ext cx="891348" cy="68336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0649258"/>
              </p:ext>
            </p:extLst>
          </p:nvPr>
        </p:nvGraphicFramePr>
        <p:xfrm>
          <a:off x="1921009" y="2497310"/>
          <a:ext cx="922084" cy="6841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43" name="Equation" r:id="rId8" imgW="583947" imgH="431613" progId="Equation.DSMT4">
                  <p:embed/>
                </p:oleObj>
              </mc:Choice>
              <mc:Fallback>
                <p:oleObj name="Equation" r:id="rId8" imgW="583947" imgH="431613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21009" y="2497310"/>
                        <a:ext cx="922084" cy="68412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77373637"/>
              </p:ext>
            </p:extLst>
          </p:nvPr>
        </p:nvGraphicFramePr>
        <p:xfrm>
          <a:off x="676195" y="3573076"/>
          <a:ext cx="2450106" cy="6454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44" name="Equation" r:id="rId10" imgW="1765300" imgH="469900" progId="Equation.DSMT4">
                  <p:embed/>
                </p:oleObj>
              </mc:Choice>
              <mc:Fallback>
                <p:oleObj name="Equation" r:id="rId10" imgW="1765300" imgH="469900" progId="Equation.DSMT4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6195" y="3573076"/>
                        <a:ext cx="2450106" cy="64545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52234257"/>
              </p:ext>
            </p:extLst>
          </p:nvPr>
        </p:nvGraphicFramePr>
        <p:xfrm>
          <a:off x="384202" y="4310742"/>
          <a:ext cx="837560" cy="7269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45" name="Equation" r:id="rId12" imgW="508000" imgH="431800" progId="Equation.DSMT4">
                  <p:embed/>
                </p:oleObj>
              </mc:Choice>
              <mc:Fallback>
                <p:oleObj name="Equation" r:id="rId12" imgW="508000" imgH="431800" progId="Equation.DSMT4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4202" y="4310742"/>
                        <a:ext cx="837560" cy="72693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14852761"/>
              </p:ext>
            </p:extLst>
          </p:nvPr>
        </p:nvGraphicFramePr>
        <p:xfrm>
          <a:off x="1520825" y="4302486"/>
          <a:ext cx="3014816" cy="6460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46" name="Equation" r:id="rId14" imgW="2044440" imgH="431640" progId="Equation.DSMT4">
                  <p:embed/>
                </p:oleObj>
              </mc:Choice>
              <mc:Fallback>
                <p:oleObj name="Equation" r:id="rId14" imgW="2044440" imgH="431640" progId="Equation.DSMT4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0825" y="4302486"/>
                        <a:ext cx="3014816" cy="64603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Rectangle 20"/>
          <p:cNvSpPr>
            <a:spLocks noChangeArrowheads="1"/>
          </p:cNvSpPr>
          <p:nvPr/>
        </p:nvSpPr>
        <p:spPr bwMode="auto">
          <a:xfrm>
            <a:off x="1283234" y="570155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4721E-0C46-43A2-9B19-C8BCC19A1189}" type="datetime1">
              <a:rPr lang="en-US" smtClean="0"/>
              <a:t>8/31/2022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HWRS518 2022 Yeh©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4066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2866144" y="121407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4530671"/>
              </p:ext>
            </p:extLst>
          </p:nvPr>
        </p:nvGraphicFramePr>
        <p:xfrm>
          <a:off x="2866143" y="1214078"/>
          <a:ext cx="1671041" cy="8529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60" name="Equation" r:id="rId3" imgW="863225" imgH="431613" progId="Equation.DSMT4">
                  <p:embed/>
                </p:oleObj>
              </mc:Choice>
              <mc:Fallback>
                <p:oleObj name="Equation" r:id="rId3" imgW="863225" imgH="431613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66143" y="1214078"/>
                        <a:ext cx="1671041" cy="85292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497311" y="637775"/>
            <a:ext cx="21123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Degree of saturation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45352" y="2236055"/>
            <a:ext cx="8384411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Unsaturated, moisture content, and saturation are volume average concept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</a:t>
            </a:r>
            <a:r>
              <a:rPr lang="en-US" dirty="0" smtClean="0"/>
              <a:t>ased on some Control Volume (CV).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Some parts of the CV may be fully saturated and some parts are unsaturated.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It may depend on the size of CV.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Volume average concept.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Ensemble mean properties:   Average over many possible spatial distributions</a:t>
            </a:r>
          </a:p>
          <a:p>
            <a:r>
              <a:rPr lang="en-US" dirty="0" smtClean="0"/>
              <a:t>	Within the CV.</a:t>
            </a:r>
          </a:p>
          <a:p>
            <a:endParaRPr lang="en-US" dirty="0"/>
          </a:p>
          <a:p>
            <a:r>
              <a:rPr lang="en-US" dirty="0" smtClean="0"/>
              <a:t>      A moisture content of a soil sample is 0.4.  This does not mean the moisture content</a:t>
            </a:r>
          </a:p>
          <a:p>
            <a:r>
              <a:rPr lang="en-US" dirty="0" smtClean="0"/>
              <a:t>everywhere in   the sample is 0.4 saturation unless the air and water is “well mixed” </a:t>
            </a:r>
          </a:p>
          <a:p>
            <a:r>
              <a:rPr lang="en-US" dirty="0" smtClean="0"/>
              <a:t>(or Ergodic).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15187-7F92-4519-B1D0-F72E295A1325}" type="datetime1">
              <a:rPr lang="en-US" smtClean="0"/>
              <a:t>8/31/2022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HWRS518 2022 Yeh©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5187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5045" y="1114185"/>
            <a:ext cx="8543877" cy="37240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Intuition:  </a:t>
            </a:r>
          </a:p>
          <a:p>
            <a:endParaRPr lang="en-US" sz="2400" dirty="0"/>
          </a:p>
          <a:p>
            <a:r>
              <a:rPr lang="en-US" sz="2400" dirty="0" smtClean="0"/>
              <a:t>higher capillary pressure, dryer the soil, less water content</a:t>
            </a:r>
          </a:p>
          <a:p>
            <a:endParaRPr lang="en-US" sz="2400" dirty="0"/>
          </a:p>
          <a:p>
            <a:r>
              <a:rPr lang="en-US" sz="3200" b="1" dirty="0" smtClean="0">
                <a:solidFill>
                  <a:srgbClr val="FF0000"/>
                </a:solidFill>
              </a:rPr>
              <a:t>Question:</a:t>
            </a:r>
          </a:p>
          <a:p>
            <a:endParaRPr lang="en-US" sz="2400" dirty="0"/>
          </a:p>
          <a:p>
            <a:r>
              <a:rPr lang="en-US" sz="2400" dirty="0" smtClean="0"/>
              <a:t>Any relationship between moisture content and capillary pressure?</a:t>
            </a:r>
          </a:p>
          <a:p>
            <a:endParaRPr lang="en-US" sz="2400" dirty="0"/>
          </a:p>
          <a:p>
            <a:r>
              <a:rPr lang="en-US" sz="2400" dirty="0" smtClean="0"/>
              <a:t>Soil-water retention or Soil-water release curve</a:t>
            </a:r>
            <a:endParaRPr lang="en-US" sz="24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2C523-C365-47A4-9251-2C088389C681}" type="datetime1">
              <a:rPr lang="en-US" smtClean="0"/>
              <a:t>8/31/2022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HWRS518 2022 Yeh©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7562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apillarity - an overview | ScienceDirect Topic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1622" y="1186249"/>
            <a:ext cx="6441989" cy="4193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CDB4E-7FC1-44CE-A4F4-8CBF7923CD95}" type="datetime1">
              <a:rPr lang="en-US" smtClean="0"/>
              <a:t>8/31/2022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HWRS518 2022 Yeh©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7015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A3EC5-FC20-4F43-B5F3-90C83E1ED1EB}" type="datetime1">
              <a:rPr lang="en-US" smtClean="0"/>
              <a:t>8/31/2022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HWRS518 2022 Yeh©</a:t>
            </a:r>
            <a:endParaRPr lang="en-US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54563499"/>
              </p:ext>
            </p:extLst>
          </p:nvPr>
        </p:nvGraphicFramePr>
        <p:xfrm>
          <a:off x="1843988" y="593468"/>
          <a:ext cx="4770996" cy="50659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86" name="CorelDRAW" r:id="rId3" imgW="6724969" imgH="6527040" progId="CorelDraw.Graphic.18">
                  <p:embed/>
                </p:oleObj>
              </mc:Choice>
              <mc:Fallback>
                <p:oleObj name="CorelDRAW" r:id="rId3" imgW="6724969" imgH="6527040" progId="CorelDraw.Graphic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843988" y="593468"/>
                        <a:ext cx="4770996" cy="506592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109633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306" y="2362841"/>
            <a:ext cx="4026434" cy="4114800"/>
          </a:xfrm>
          <a:prstGeom prst="rect">
            <a:avLst/>
          </a:prstGeom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776087" y="36115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30489186"/>
              </p:ext>
            </p:extLst>
          </p:nvPr>
        </p:nvGraphicFramePr>
        <p:xfrm>
          <a:off x="315045" y="2528046"/>
          <a:ext cx="1284187" cy="8068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46" name="Equation" r:id="rId4" imgW="647640" imgH="495000" progId="Equation.DSMT4">
                  <p:embed/>
                </p:oleObj>
              </mc:Choice>
              <mc:Fallback>
                <p:oleObj name="Equation" r:id="rId4" imgW="647640" imgH="49500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5045" y="2528046"/>
                        <a:ext cx="1284187" cy="80682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160290" y="2788796"/>
            <a:ext cx="2565126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en-AU" altLang="en-US" sz="1200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= </a:t>
            </a:r>
            <a:r>
              <a:rPr lang="en-AU" altLang="en-US" sz="1200" dirty="0">
                <a:solidFill>
                  <a:prstClr val="black"/>
                </a:solidFill>
                <a:ea typeface="Times New Roman" panose="02020603050405020304" pitchFamily="18" charset="0"/>
              </a:rPr>
              <a:t>the total number of tubes. 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361149" y="2820041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17485470"/>
              </p:ext>
            </p:extLst>
          </p:nvPr>
        </p:nvGraphicFramePr>
        <p:xfrm>
          <a:off x="222837" y="3565392"/>
          <a:ext cx="3543519" cy="8452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47" name="Equation" r:id="rId6" imgW="3111500" imgH="749300" progId="Equation.DSMT4">
                  <p:embed/>
                </p:oleObj>
              </mc:Choice>
              <mc:Fallback>
                <p:oleObj name="Equation" r:id="rId6" imgW="3111500" imgH="74930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2837" y="3565392"/>
                        <a:ext cx="3543519" cy="845243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96542911"/>
              </p:ext>
            </p:extLst>
          </p:nvPr>
        </p:nvGraphicFramePr>
        <p:xfrm>
          <a:off x="530198" y="4710313"/>
          <a:ext cx="2312893" cy="7359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48" name="Equation" r:id="rId8" imgW="1675673" imgH="533169" progId="Equation.DSMT4">
                  <p:embed/>
                </p:oleObj>
              </mc:Choice>
              <mc:Fallback>
                <p:oleObj name="Equation" r:id="rId8" imgW="1675673" imgH="533169" progId="Equation.DSMT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0198" y="4710313"/>
                        <a:ext cx="2312893" cy="735921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08057017"/>
              </p:ext>
            </p:extLst>
          </p:nvPr>
        </p:nvGraphicFramePr>
        <p:xfrm>
          <a:off x="791456" y="5624712"/>
          <a:ext cx="1536806" cy="7858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49" name="Equation" r:id="rId10" imgW="837836" imgH="431613" progId="Equation.DSMT4">
                  <p:embed/>
                </p:oleObj>
              </mc:Choice>
              <mc:Fallback>
                <p:oleObj name="Equation" r:id="rId10" imgW="837836" imgH="431613" progId="Equation.DSMT4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1456" y="5624712"/>
                        <a:ext cx="1536806" cy="785867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760720" y="345782"/>
            <a:ext cx="5163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soil water retention curve (SWRC).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290917" y="2136161"/>
            <a:ext cx="3528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Frequency distribution of tube sizes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330022" y="2091729"/>
                <a:ext cx="67698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022" y="2091729"/>
                <a:ext cx="676980" cy="369332"/>
              </a:xfrm>
              <a:prstGeom prst="rect">
                <a:avLst/>
              </a:prstGeom>
              <a:blipFill rotWithShape="0">
                <a:blip r:embed="rId12"/>
                <a:stretch>
                  <a:fillRect t="-119672" r="-75676" b="-1836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/>
          <p:cNvSpPr txBox="1"/>
          <p:nvPr/>
        </p:nvSpPr>
        <p:spPr>
          <a:xfrm>
            <a:off x="537881" y="1221761"/>
            <a:ext cx="5202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Bundle of capillary tubes of different  radius analog</a:t>
            </a:r>
            <a:endParaRPr lang="en-US" dirty="0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D397B-7784-4A1A-B168-C53974E83E66}" type="datetime1">
              <a:rPr lang="en-US" smtClean="0"/>
              <a:t>8/31/2022</a:t>
            </a:fld>
            <a:endParaRPr lang="en-US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HWRS518 2022 Yeh©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573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0652" y="683878"/>
            <a:ext cx="4963203" cy="479099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22622" y="737667"/>
            <a:ext cx="3680652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How to measure SWRC?</a:t>
            </a:r>
          </a:p>
          <a:p>
            <a:endParaRPr lang="en-US" sz="2800" dirty="0"/>
          </a:p>
          <a:p>
            <a:r>
              <a:rPr lang="en-US" sz="2800" dirty="0" smtClean="0"/>
              <a:t>Hanging column experiments</a:t>
            </a:r>
            <a:endParaRPr lang="en-US" sz="28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C1692-405A-48D2-864F-FAE10095E4C5}" type="datetime1">
              <a:rPr lang="en-US" smtClean="0"/>
              <a:t>8/31/2022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HWRS518 2022 Yeh©</a:t>
            </a:r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68411" y="3995351"/>
            <a:ext cx="3096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Why is the ceramic plate used?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188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7DB43-B108-4530-8159-F72E5AD8E553}" type="datetime1">
              <a:rPr lang="en-US" smtClean="0"/>
              <a:t>8/31/2022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HWRS518 2022 Yeh©</a:t>
            </a:r>
            <a:endParaRPr lang="en-US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43017086"/>
              </p:ext>
            </p:extLst>
          </p:nvPr>
        </p:nvGraphicFramePr>
        <p:xfrm>
          <a:off x="650875" y="1787525"/>
          <a:ext cx="7843838" cy="3282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31" name="CorelDRAW" r:id="rId3" imgW="7843350" imgH="3282961" progId="CorelDraw.Graphic.18">
                  <p:embed/>
                </p:oleObj>
              </mc:Choice>
              <mc:Fallback>
                <p:oleObj name="CorelDRAW" r:id="rId3" imgW="7843350" imgH="3282961" progId="CorelDraw.Graphic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50875" y="1787525"/>
                        <a:ext cx="7843838" cy="3282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809102" y="370703"/>
            <a:ext cx="368231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 smtClean="0"/>
              <a:t>Determine the volume of the sample, V</a:t>
            </a:r>
            <a:r>
              <a:rPr lang="en-US" baseline="-25000" dirty="0" smtClean="0"/>
              <a:t>T</a:t>
            </a:r>
          </a:p>
          <a:p>
            <a:pPr marL="342900" indent="-342900">
              <a:buAutoNum type="arabicPeriod"/>
            </a:pPr>
            <a:r>
              <a:rPr lang="en-US" dirty="0" smtClean="0"/>
              <a:t>Oven dry the soil sample.</a:t>
            </a:r>
          </a:p>
          <a:p>
            <a:pPr marL="342900" indent="-342900">
              <a:buAutoNum type="arabicPeriod"/>
            </a:pPr>
            <a:r>
              <a:rPr lang="en-US" dirty="0" smtClean="0"/>
              <a:t>Saturated the dry soil with water</a:t>
            </a:r>
          </a:p>
          <a:p>
            <a:pPr marL="342900" indent="-342900">
              <a:buAutoNum type="arabicPeriod"/>
            </a:pPr>
            <a:r>
              <a:rPr lang="en-US" dirty="0" smtClean="0"/>
              <a:t>Determine the saturated water content </a:t>
            </a:r>
            <a:r>
              <a:rPr lang="el-GR" dirty="0" smtClean="0"/>
              <a:t>ϴ</a:t>
            </a:r>
            <a:r>
              <a:rPr lang="en-US" baseline="-25000" dirty="0" smtClean="0"/>
              <a:t>s</a:t>
            </a:r>
            <a:endParaRPr lang="en-US" baseline="-25000" dirty="0"/>
          </a:p>
        </p:txBody>
      </p:sp>
      <p:sp>
        <p:nvSpPr>
          <p:cNvPr id="6" name="TextBox 5"/>
          <p:cNvSpPr txBox="1"/>
          <p:nvPr/>
        </p:nvSpPr>
        <p:spPr>
          <a:xfrm>
            <a:off x="3756454" y="5272216"/>
            <a:ext cx="4596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What is the pressure head at #1?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64042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A83D0-FE51-4821-81DD-E7E77786D2CB}" type="datetime1">
              <a:rPr lang="en-US" smtClean="0"/>
              <a:t>8/31/2022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HWRS518 2022 Yeh©</a:t>
            </a:r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724930" y="551935"/>
            <a:ext cx="75870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 smtClean="0"/>
              <a:t>Lower the manometer outlet</a:t>
            </a:r>
          </a:p>
          <a:p>
            <a:pPr marL="342900" indent="-342900">
              <a:buAutoNum type="arabicPeriod"/>
            </a:pPr>
            <a:r>
              <a:rPr lang="en-US" dirty="0" smtClean="0"/>
              <a:t>Determine the total outflow Q after flow ceases</a:t>
            </a:r>
          </a:p>
          <a:p>
            <a:pPr marL="342900" indent="-342900">
              <a:buAutoNum type="arabicPeriod"/>
            </a:pPr>
            <a:r>
              <a:rPr lang="en-US" dirty="0" smtClean="0"/>
              <a:t>Determine moisture content remain</a:t>
            </a:r>
          </a:p>
          <a:p>
            <a:pPr marL="342900" indent="-342900">
              <a:buAutoNum type="arabicPeriod"/>
            </a:pPr>
            <a:r>
              <a:rPr lang="el-GR" dirty="0" smtClean="0"/>
              <a:t>ϴ</a:t>
            </a:r>
            <a:r>
              <a:rPr lang="en-US" dirty="0" smtClean="0"/>
              <a:t>(h</a:t>
            </a:r>
            <a:r>
              <a:rPr lang="en-US" baseline="-25000" dirty="0" smtClean="0"/>
              <a:t>1</a:t>
            </a:r>
            <a:r>
              <a:rPr lang="en-US" dirty="0" smtClean="0"/>
              <a:t>)=</a:t>
            </a:r>
            <a:r>
              <a:rPr lang="el-GR" dirty="0" smtClean="0"/>
              <a:t>ϴ</a:t>
            </a:r>
            <a:r>
              <a:rPr lang="en-US" dirty="0" smtClean="0"/>
              <a:t>s – Q/V</a:t>
            </a:r>
            <a:r>
              <a:rPr lang="en-US" baseline="-25000" dirty="0" smtClean="0"/>
              <a:t>T </a:t>
            </a:r>
            <a:r>
              <a:rPr lang="en-US" dirty="0" smtClean="0"/>
              <a:t>   h</a:t>
            </a:r>
            <a:r>
              <a:rPr lang="en-US" baseline="-25000" dirty="0" smtClean="0"/>
              <a:t>1</a:t>
            </a:r>
            <a:r>
              <a:rPr lang="en-US" dirty="0" smtClean="0"/>
              <a:t>=-5cm (the average head over the sample)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922638" y="5527589"/>
            <a:ext cx="73893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Where is the water drained first?</a:t>
            </a:r>
          </a:p>
          <a:p>
            <a:r>
              <a:rPr lang="en-US" dirty="0" smtClean="0"/>
              <a:t>What is the pressure at #1?</a:t>
            </a:r>
            <a:endParaRPr lang="en-US" dirty="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3693332"/>
              </p:ext>
            </p:extLst>
          </p:nvPr>
        </p:nvGraphicFramePr>
        <p:xfrm>
          <a:off x="468140" y="1904430"/>
          <a:ext cx="7843838" cy="3332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09" name="CorelDRAW" r:id="rId3" imgW="7843350" imgH="3332253" progId="CorelDraw.Graphic.18">
                  <p:embed/>
                </p:oleObj>
              </mc:Choice>
              <mc:Fallback>
                <p:oleObj name="CorelDRAW" r:id="rId3" imgW="7843350" imgH="3332253" progId="CorelDraw.Graphic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68140" y="1904430"/>
                        <a:ext cx="7843838" cy="33321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386186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17D74-ACDD-47B3-8843-4CEC4910E2BB}" type="datetime1">
              <a:rPr lang="en-US" smtClean="0"/>
              <a:t>8/31/2022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HWRS518 2022 Yeh©</a:t>
            </a:r>
            <a:endParaRPr lang="en-US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6393062"/>
              </p:ext>
            </p:extLst>
          </p:nvPr>
        </p:nvGraphicFramePr>
        <p:xfrm>
          <a:off x="650875" y="1398588"/>
          <a:ext cx="7843838" cy="4060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55" name="CorelDRAW" r:id="rId3" imgW="7843350" imgH="4060610" progId="CorelDraw.Graphic.18">
                  <p:embed/>
                </p:oleObj>
              </mc:Choice>
              <mc:Fallback>
                <p:oleObj name="CorelDRAW" r:id="rId3" imgW="7843350" imgH="4060610" progId="CorelDraw.Graphic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50875" y="1398588"/>
                        <a:ext cx="7843838" cy="40608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628650" y="198259"/>
            <a:ext cx="75870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 smtClean="0"/>
              <a:t>Lower the manometer outlet to -8 cm</a:t>
            </a:r>
          </a:p>
          <a:p>
            <a:pPr marL="342900" indent="-342900">
              <a:buAutoNum type="arabicPeriod"/>
            </a:pPr>
            <a:r>
              <a:rPr lang="en-US" dirty="0" smtClean="0"/>
              <a:t>Determine the total outflow Q after flow ceases</a:t>
            </a:r>
          </a:p>
          <a:p>
            <a:pPr marL="342900" indent="-342900">
              <a:buAutoNum type="arabicPeriod"/>
            </a:pPr>
            <a:r>
              <a:rPr lang="en-US" dirty="0" smtClean="0"/>
              <a:t>Determine moisture content remain</a:t>
            </a:r>
          </a:p>
          <a:p>
            <a:pPr marL="342900" indent="-342900">
              <a:buAutoNum type="arabicPeriod"/>
            </a:pPr>
            <a:r>
              <a:rPr lang="el-GR" dirty="0" smtClean="0"/>
              <a:t>ϴ</a:t>
            </a:r>
            <a:r>
              <a:rPr lang="en-US" dirty="0" smtClean="0"/>
              <a:t>(h</a:t>
            </a:r>
            <a:r>
              <a:rPr lang="en-US" baseline="-25000" dirty="0" smtClean="0"/>
              <a:t>2</a:t>
            </a:r>
            <a:r>
              <a:rPr lang="en-US" dirty="0" smtClean="0"/>
              <a:t>)=</a:t>
            </a:r>
            <a:r>
              <a:rPr lang="el-GR" dirty="0" smtClean="0"/>
              <a:t>ϴ</a:t>
            </a:r>
            <a:r>
              <a:rPr lang="en-US" dirty="0" smtClean="0"/>
              <a:t>(h</a:t>
            </a:r>
            <a:r>
              <a:rPr lang="en-US" baseline="-25000" dirty="0" smtClean="0"/>
              <a:t>1</a:t>
            </a:r>
            <a:r>
              <a:rPr lang="en-US" dirty="0" smtClean="0"/>
              <a:t>) – Q/V</a:t>
            </a:r>
            <a:r>
              <a:rPr lang="en-US" baseline="-25000" dirty="0" smtClean="0"/>
              <a:t>T </a:t>
            </a:r>
            <a:r>
              <a:rPr lang="en-US" dirty="0" smtClean="0"/>
              <a:t>   h</a:t>
            </a:r>
            <a:r>
              <a:rPr lang="en-US" baseline="-25000" dirty="0" smtClean="0"/>
              <a:t>2</a:t>
            </a:r>
            <a:r>
              <a:rPr lang="en-US" dirty="0" smtClean="0"/>
              <a:t>=-13cm (the average head over the sample)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318054" y="5873578"/>
            <a:ext cx="5029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What is the pressure right below the ceramic plate?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89765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Negative Pressure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E00E2-32C7-486D-98B6-9BAFB352583C}" type="datetime1">
              <a:rPr lang="en-US" smtClean="0"/>
              <a:t>8/31/2022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HWRS518 2022 Yeh©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3845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46AA3-C75E-441B-B514-BFECC254AF9E}" type="datetime1">
              <a:rPr lang="en-US" smtClean="0"/>
              <a:t>8/31/2022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HWRS518 2022 Yeh©</a:t>
            </a:r>
            <a:endParaRPr lang="en-US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71296248"/>
              </p:ext>
            </p:extLst>
          </p:nvPr>
        </p:nvGraphicFramePr>
        <p:xfrm>
          <a:off x="2506663" y="1420813"/>
          <a:ext cx="4130675" cy="4016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77" name="CorelDRAW" r:id="rId3" imgW="4130397" imgH="4015910" progId="CorelDraw.Graphic.18">
                  <p:embed/>
                </p:oleObj>
              </mc:Choice>
              <mc:Fallback>
                <p:oleObj name="CorelDRAW" r:id="rId3" imgW="4130397" imgH="4015910" progId="CorelDraw.Graphic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506663" y="1420813"/>
                        <a:ext cx="4130675" cy="40163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00564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777" y="1498386"/>
            <a:ext cx="2700727" cy="291224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0811" y="554482"/>
            <a:ext cx="84942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Why?  Different water retention curves for different soils 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530" y="1567543"/>
            <a:ext cx="4513011" cy="27355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2662" y="1541800"/>
            <a:ext cx="5632397" cy="3774400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8B3C9-8EAC-4CEB-AE23-22535DB23E71}" type="datetime1">
              <a:rPr lang="en-US" smtClean="0"/>
              <a:t>8/31/2022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HWRS518 2022 Yeh©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315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399" y="629000"/>
            <a:ext cx="8611201" cy="560000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42B8B-072A-4F18-8C38-803A84487337}" type="datetime1">
              <a:rPr lang="en-US" smtClean="0"/>
              <a:t>8/31/2022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HWRS518 2022 Yeh©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2642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7492" y="722299"/>
            <a:ext cx="4502524" cy="481096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76194" y="591670"/>
            <a:ext cx="2658676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Hysteresis phenomenon</a:t>
            </a:r>
          </a:p>
          <a:p>
            <a:r>
              <a:rPr lang="en-US" sz="2400" b="1" dirty="0">
                <a:solidFill>
                  <a:srgbClr val="FF0000"/>
                </a:solidFill>
              </a:rPr>
              <a:t>soil water retention curve (SWRC). </a:t>
            </a:r>
            <a:endParaRPr lang="en-US" sz="2400" b="1" dirty="0" smtClean="0">
              <a:solidFill>
                <a:srgbClr val="FF0000"/>
              </a:solidFill>
            </a:endParaRPr>
          </a:p>
          <a:p>
            <a:endParaRPr lang="en-US" dirty="0"/>
          </a:p>
          <a:p>
            <a:r>
              <a:rPr lang="en-US" dirty="0" smtClean="0"/>
              <a:t>Heterogeneity in the CV:</a:t>
            </a:r>
          </a:p>
          <a:p>
            <a:endParaRPr lang="en-US" dirty="0"/>
          </a:p>
          <a:p>
            <a:r>
              <a:rPr lang="en-US" dirty="0" smtClean="0"/>
              <a:t>Pore-scale heterogeneity</a:t>
            </a:r>
          </a:p>
          <a:p>
            <a:endParaRPr lang="en-US" dirty="0"/>
          </a:p>
          <a:p>
            <a:r>
              <a:rPr lang="en-US" dirty="0" smtClean="0"/>
              <a:t>Entrapped air, raindrop effect , dead end pores, raindrop effect, etc.</a:t>
            </a:r>
          </a:p>
          <a:p>
            <a:endParaRPr lang="en-US" dirty="0"/>
          </a:p>
          <a:p>
            <a:r>
              <a:rPr lang="en-US" dirty="0" smtClean="0"/>
              <a:t>Microscopic factors</a:t>
            </a:r>
          </a:p>
          <a:p>
            <a:endParaRPr lang="en-US" dirty="0" smtClean="0"/>
          </a:p>
          <a:p>
            <a:r>
              <a:rPr lang="en-US" dirty="0" smtClean="0"/>
              <a:t>Artifacts due to volume averaging (Up-scaling).  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404026" y="5670817"/>
            <a:ext cx="4756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dirty="0">
                <a:solidFill>
                  <a:prstClr val="black"/>
                </a:solidFill>
              </a:rPr>
              <a:t>That is, microscopically, drying process </a:t>
            </a:r>
            <a:r>
              <a:rPr lang="en-US" dirty="0" smtClean="0">
                <a:solidFill>
                  <a:prstClr val="black"/>
                </a:solidFill>
              </a:rPr>
              <a:t>encounters </a:t>
            </a:r>
            <a:r>
              <a:rPr lang="en-US" dirty="0">
                <a:solidFill>
                  <a:prstClr val="black"/>
                </a:solidFill>
              </a:rPr>
              <a:t>different pore-size distribution than the wetting process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1CCA7-0F20-4D5D-8FD3-424EEC69BEAC}" type="datetime1">
              <a:rPr lang="en-US" smtClean="0"/>
              <a:t>8/31/2022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HWRS518 2022 Yeh©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243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8511" y="157658"/>
            <a:ext cx="3204242" cy="495486"/>
          </a:xfrm>
        </p:spPr>
        <p:txBody>
          <a:bodyPr>
            <a:normAutofit fontScale="90000"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Capillary rise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7833" y="273450"/>
            <a:ext cx="2759798" cy="4351338"/>
          </a:xfrm>
        </p:spPr>
      </p:pic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66918664"/>
              </p:ext>
            </p:extLst>
          </p:nvPr>
        </p:nvGraphicFramePr>
        <p:xfrm>
          <a:off x="1083447" y="783771"/>
          <a:ext cx="1521439" cy="7607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9" name="Equation" r:id="rId4" imgW="838200" imgH="419100" progId="Equation.DSMT4">
                  <p:embed/>
                </p:oleObj>
              </mc:Choice>
              <mc:Fallback>
                <p:oleObj name="Equation" r:id="rId4" imgW="838200" imgH="41910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83447" y="783771"/>
                        <a:ext cx="1521439" cy="76072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722299" y="1675119"/>
            <a:ext cx="351160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L= capillary rise</a:t>
            </a:r>
          </a:p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 = radius of the tube</a:t>
            </a:r>
          </a:p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Mathematica1" panose="05000502060100000001" pitchFamily="2" charset="2"/>
              </a:rPr>
              <a:t>= surface tension of the fluid</a:t>
            </a:r>
          </a:p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Mathematica1" panose="05000502060100000001" pitchFamily="2" charset="2"/>
              </a:rPr>
              <a:t>= contact angle between fluid and air</a:t>
            </a:r>
          </a:p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small R, the higher L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60827" y="3918856"/>
            <a:ext cx="366959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Macroscopic forces balance at #1</a:t>
            </a: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Downward force =</a:t>
            </a:r>
            <a:r>
              <a:rPr lang="en-US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Upward force 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56944366"/>
              </p:ext>
            </p:extLst>
          </p:nvPr>
        </p:nvGraphicFramePr>
        <p:xfrm>
          <a:off x="699248" y="5033042"/>
          <a:ext cx="3550022" cy="5071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0" name="Equation" r:id="rId6" imgW="1600200" imgH="228600" progId="Equation.DSMT4">
                  <p:embed/>
                </p:oleObj>
              </mc:Choice>
              <mc:Fallback>
                <p:oleObj name="Equation" r:id="rId6" imgW="1600200" imgH="228600" progId="Equation.DSMT4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9248" y="5033042"/>
                        <a:ext cx="3550022" cy="50714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35441249"/>
              </p:ext>
            </p:extLst>
          </p:nvPr>
        </p:nvGraphicFramePr>
        <p:xfrm>
          <a:off x="1198709" y="6031965"/>
          <a:ext cx="1542571" cy="5609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1" name="Equation" r:id="rId8" imgW="622030" imgH="228501" progId="Equation.DSMT4">
                  <p:embed/>
                </p:oleObj>
              </mc:Choice>
              <mc:Fallback>
                <p:oleObj name="Equation" r:id="rId8" imgW="622030" imgH="228501" progId="Equation.DSMT4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8709" y="6031965"/>
                        <a:ext cx="1542571" cy="56093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1060398" y="5609344"/>
            <a:ext cx="18565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Capillary pressure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4756416" y="5132934"/>
            <a:ext cx="3440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A= cross-sectional area of the tube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3073613" y="6101123"/>
            <a:ext cx="52541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Capillary pressure is conventionally treated as positive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3F002-772A-415D-84F4-D7FD3CA45AC5}" type="datetime1">
              <a:rPr lang="en-US" smtClean="0"/>
              <a:t>8/31/2022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HWRS518 2022 Yeh©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5591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526222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</a:rPr>
              <a:t>Soil water pressure</a:t>
            </a:r>
            <a:endParaRPr lang="en-US" sz="2800" dirty="0">
              <a:latin typeface="Times New Roman" panose="02020603050405020304" pitchFamily="18" charset="0"/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8925" y="2474259"/>
            <a:ext cx="5706150" cy="3702704"/>
          </a:xfrm>
        </p:spPr>
      </p:pic>
      <p:sp>
        <p:nvSpPr>
          <p:cNvPr id="9" name="TextBox 8"/>
          <p:cNvSpPr txBox="1"/>
          <p:nvPr/>
        </p:nvSpPr>
        <p:spPr>
          <a:xfrm>
            <a:off x="384202" y="906716"/>
            <a:ext cx="337329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Times New Roman" panose="02020603050405020304" pitchFamily="18" charset="0"/>
              </a:rPr>
              <a:t>Fully saturated soil column</a:t>
            </a:r>
          </a:p>
          <a:p>
            <a:r>
              <a:rPr lang="en-US" sz="2000" dirty="0" smtClean="0">
                <a:latin typeface="Times New Roman" panose="02020603050405020304" pitchFamily="18" charset="0"/>
              </a:rPr>
              <a:t>Water manometer</a:t>
            </a:r>
          </a:p>
          <a:p>
            <a:r>
              <a:rPr lang="en-US" sz="2000" dirty="0" smtClean="0">
                <a:latin typeface="Times New Roman" panose="02020603050405020304" pitchFamily="18" charset="0"/>
              </a:rPr>
              <a:t>Soil water connects with the water in manometer.</a:t>
            </a:r>
            <a:endParaRPr lang="en-US" sz="2000" dirty="0">
              <a:latin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171150" y="628809"/>
            <a:ext cx="461938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Times New Roman" panose="02020603050405020304" pitchFamily="18" charset="0"/>
              </a:rPr>
              <a:t>Unsaturated soil</a:t>
            </a:r>
          </a:p>
          <a:p>
            <a:r>
              <a:rPr lang="en-US" sz="2000" dirty="0" smtClean="0">
                <a:latin typeface="Times New Roman" panose="02020603050405020304" pitchFamily="18" charset="0"/>
              </a:rPr>
              <a:t>Air enter water manometer</a:t>
            </a:r>
          </a:p>
          <a:p>
            <a:r>
              <a:rPr lang="en-US" sz="2000" dirty="0" smtClean="0">
                <a:latin typeface="Times New Roman" panose="02020603050405020304" pitchFamily="18" charset="0"/>
              </a:rPr>
              <a:t>Disconnect soil water and the water in the manometer. Cannot be used to measure</a:t>
            </a:r>
          </a:p>
          <a:p>
            <a:r>
              <a:rPr lang="en-US" sz="2000" dirty="0">
                <a:latin typeface="Times New Roman" panose="02020603050405020304" pitchFamily="18" charset="0"/>
              </a:rPr>
              <a:t>p</a:t>
            </a:r>
            <a:r>
              <a:rPr lang="en-US" sz="2000" dirty="0" smtClean="0">
                <a:latin typeface="Times New Roman" panose="02020603050405020304" pitchFamily="18" charset="0"/>
              </a:rPr>
              <a:t>ressure in soil.</a:t>
            </a:r>
            <a:endParaRPr lang="en-US" sz="2000" dirty="0">
              <a:latin typeface="Times New Roman" panose="02020603050405020304" pitchFamily="18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D0A48-E657-4DB1-8B9F-CA1123F13496}" type="datetime1">
              <a:rPr lang="en-US" smtClean="0"/>
              <a:t>8/31/2022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HWRS518 2022 Yeh©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232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8327025"/>
              </p:ext>
            </p:extLst>
          </p:nvPr>
        </p:nvGraphicFramePr>
        <p:xfrm>
          <a:off x="7089776" y="1231954"/>
          <a:ext cx="1828800" cy="3657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17" name="CorelDRAW" r:id="rId3" imgW="4998924" imgH="8176328" progId="CorelDraw.Graphic.18">
                  <p:embed/>
                </p:oleObj>
              </mc:Choice>
              <mc:Fallback>
                <p:oleObj name="CorelDRAW" r:id="rId3" imgW="4998924" imgH="8176328" progId="CorelDraw.Graphic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089776" y="1231954"/>
                        <a:ext cx="1828800" cy="3657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46801993"/>
              </p:ext>
            </p:extLst>
          </p:nvPr>
        </p:nvGraphicFramePr>
        <p:xfrm>
          <a:off x="5175059" y="1231954"/>
          <a:ext cx="1828800" cy="3657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18" name="CorelDRAW" r:id="rId5" imgW="4998924" imgH="8176328" progId="CorelDraw.Graphic.18">
                  <p:embed/>
                </p:oleObj>
              </mc:Choice>
              <mc:Fallback>
                <p:oleObj name="CorelDRAW" r:id="rId5" imgW="4998924" imgH="8176328" progId="CorelDraw.Graphic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175059" y="1231954"/>
                        <a:ext cx="1828800" cy="3657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24243687"/>
              </p:ext>
            </p:extLst>
          </p:nvPr>
        </p:nvGraphicFramePr>
        <p:xfrm>
          <a:off x="3260342" y="1228522"/>
          <a:ext cx="1828800" cy="3657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19" name="CorelDRAW" r:id="rId7" imgW="5251225" imgH="8176328" progId="CorelDraw.Graphic.18">
                  <p:embed/>
                </p:oleObj>
              </mc:Choice>
              <mc:Fallback>
                <p:oleObj name="CorelDRAW" r:id="rId7" imgW="5251225" imgH="8176328" progId="CorelDraw.Graphic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260342" y="1228522"/>
                        <a:ext cx="1828800" cy="3657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75679635"/>
              </p:ext>
            </p:extLst>
          </p:nvPr>
        </p:nvGraphicFramePr>
        <p:xfrm>
          <a:off x="1166850" y="1228522"/>
          <a:ext cx="1828800" cy="3657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20" name="CorelDRAW" r:id="rId9" imgW="5499244" imgH="8176328" progId="CorelDraw.Graphic.18">
                  <p:embed/>
                </p:oleObj>
              </mc:Choice>
              <mc:Fallback>
                <p:oleObj name="CorelDRAW" r:id="rId9" imgW="5499244" imgH="8176328" progId="CorelDraw.Graphic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166850" y="1228522"/>
                        <a:ext cx="1828800" cy="3657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3D861-5807-4C84-BD37-E496B36DD054}" type="datetime1">
              <a:rPr lang="en-US" smtClean="0"/>
              <a:t>8/31/2022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HWRS518 2022 Yeh©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9204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Soil Matric Potential – Capillarity and More - ppt video online downloa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0519" y="955590"/>
            <a:ext cx="5923006" cy="4868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838A5-657C-4C03-B4E9-BA8873482CFF}" type="datetime1">
              <a:rPr lang="en-US" smtClean="0"/>
              <a:t>8/31/2022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HWRS518 2022 Yeh©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3991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9054" y="768404"/>
            <a:ext cx="4187799" cy="324266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0521" y="776087"/>
            <a:ext cx="3699795" cy="23391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/>
              <a:t>Tensiometer</a:t>
            </a:r>
            <a:r>
              <a:rPr lang="en-US" sz="2000" b="1" dirty="0" smtClean="0"/>
              <a:t>:</a:t>
            </a:r>
          </a:p>
          <a:p>
            <a:endParaRPr lang="en-US" dirty="0"/>
          </a:p>
          <a:p>
            <a:r>
              <a:rPr lang="en-US" dirty="0" smtClean="0"/>
              <a:t>A manometer with a ceramic tip.</a:t>
            </a:r>
          </a:p>
          <a:p>
            <a:r>
              <a:rPr lang="en-US" dirty="0" smtClean="0"/>
              <a:t>Ceramic tip or cup has extremely </a:t>
            </a:r>
          </a:p>
          <a:p>
            <a:r>
              <a:rPr lang="en-US" dirty="0" smtClean="0"/>
              <a:t>small pores. When it is saturated, </a:t>
            </a:r>
          </a:p>
          <a:p>
            <a:r>
              <a:rPr lang="en-US" dirty="0" smtClean="0"/>
              <a:t>It has strong capillary pressure that</a:t>
            </a:r>
          </a:p>
          <a:p>
            <a:r>
              <a:rPr lang="en-US" dirty="0"/>
              <a:t>d</a:t>
            </a:r>
            <a:r>
              <a:rPr lang="en-US" dirty="0" smtClean="0"/>
              <a:t>eters evasion of air into manometer.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61042" y="3250346"/>
            <a:ext cx="8484182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When the water table in the column</a:t>
            </a:r>
          </a:p>
          <a:p>
            <a:r>
              <a:rPr lang="en-US" dirty="0" smtClean="0"/>
              <a:t>is at the cup, water level in manometer </a:t>
            </a:r>
          </a:p>
          <a:p>
            <a:r>
              <a:rPr lang="en-US" dirty="0" smtClean="0"/>
              <a:t>at the same level of the water table.</a:t>
            </a:r>
          </a:p>
          <a:p>
            <a:endParaRPr lang="en-US" dirty="0"/>
          </a:p>
          <a:p>
            <a:r>
              <a:rPr lang="en-US" dirty="0" smtClean="0"/>
              <a:t>As the water table drops, large pores of soil around the cup drains first. </a:t>
            </a:r>
          </a:p>
          <a:p>
            <a:r>
              <a:rPr lang="en-US" dirty="0" smtClean="0"/>
              <a:t>Capillary pressure in the small pores prevents further drainage and draws</a:t>
            </a:r>
          </a:p>
          <a:p>
            <a:r>
              <a:rPr lang="en-US" dirty="0" smtClean="0"/>
              <a:t>water from the cup and in turn, the water level in the manometer. </a:t>
            </a:r>
            <a:r>
              <a:rPr lang="en-US" dirty="0"/>
              <a:t> </a:t>
            </a:r>
            <a:r>
              <a:rPr lang="en-US" dirty="0" smtClean="0"/>
              <a:t>As a result,</a:t>
            </a:r>
          </a:p>
          <a:p>
            <a:r>
              <a:rPr lang="en-US" dirty="0" smtClean="0"/>
              <a:t>water level in the manometer lowers.  The decrease of the water level represents the</a:t>
            </a:r>
          </a:p>
          <a:p>
            <a:r>
              <a:rPr lang="en-US" dirty="0" smtClean="0"/>
              <a:t>capillary pressure or soil water pressure around the cup.  The soil water pressure</a:t>
            </a:r>
          </a:p>
          <a:p>
            <a:r>
              <a:rPr lang="en-US" dirty="0" smtClean="0"/>
              <a:t>at the cup </a:t>
            </a:r>
            <a:r>
              <a:rPr lang="en-US" dirty="0" err="1" smtClean="0"/>
              <a:t>beomes</a:t>
            </a:r>
            <a:r>
              <a:rPr lang="en-US" dirty="0" smtClean="0"/>
              <a:t> lower than the former water table (atmospheric pressure) and thus is</a:t>
            </a:r>
          </a:p>
          <a:p>
            <a:r>
              <a:rPr lang="en-US" dirty="0" smtClean="0"/>
              <a:t>Negative.  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133D1-6F68-4CD4-BF8B-05B34FD16928}" type="datetime1">
              <a:rPr lang="en-US" smtClean="0"/>
              <a:t>8/31/2022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HWRS518 2022 Yeh©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9694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54176594"/>
              </p:ext>
            </p:extLst>
          </p:nvPr>
        </p:nvGraphicFramePr>
        <p:xfrm>
          <a:off x="5289550" y="1828800"/>
          <a:ext cx="2576513" cy="630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35" name="Equation" r:id="rId3" imgW="927000" imgH="228600" progId="Equation.DSMT4">
                  <p:embed/>
                </p:oleObj>
              </mc:Choice>
              <mc:Fallback>
                <p:oleObj name="Equation" r:id="rId3" imgW="927000" imgH="22860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89550" y="1828800"/>
                        <a:ext cx="2576513" cy="63023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440295" y="1252498"/>
            <a:ext cx="2544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Force balance at Point #2</a:t>
            </a:r>
            <a:endParaRPr lang="en-US" dirty="0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1890402"/>
              </p:ext>
            </p:extLst>
          </p:nvPr>
        </p:nvGraphicFramePr>
        <p:xfrm>
          <a:off x="5360707" y="2881113"/>
          <a:ext cx="3175000" cy="46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36" name="Equation" r:id="rId5" imgW="1536480" imgH="228600" progId="Equation.DSMT4">
                  <p:embed/>
                </p:oleObj>
              </mc:Choice>
              <mc:Fallback>
                <p:oleObj name="Equation" r:id="rId5" imgW="1536480" imgH="22860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60707" y="2881113"/>
                        <a:ext cx="3175000" cy="4699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438915"/>
              </p:ext>
            </p:extLst>
          </p:nvPr>
        </p:nvGraphicFramePr>
        <p:xfrm>
          <a:off x="5005388" y="4195763"/>
          <a:ext cx="2627312" cy="538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37" name="Equation" r:id="rId7" imgW="1117440" imgH="228600" progId="Equation.DSMT4">
                  <p:embed/>
                </p:oleObj>
              </mc:Choice>
              <mc:Fallback>
                <p:oleObj name="Equation" r:id="rId7" imgW="1117440" imgH="228600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05388" y="4195763"/>
                        <a:ext cx="2627312" cy="53816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5386507" y="3634548"/>
            <a:ext cx="20261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Soil water pressure 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645" y="845244"/>
            <a:ext cx="2981984" cy="408022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996773" y="5163671"/>
            <a:ext cx="54898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Soil water pressure is considered as a negative quantity.</a:t>
            </a:r>
          </a:p>
          <a:p>
            <a:r>
              <a:rPr lang="en-US" dirty="0" smtClean="0"/>
              <a:t>Soil water pressure is the average capillary pressure over</a:t>
            </a:r>
          </a:p>
          <a:p>
            <a:r>
              <a:rPr lang="en-US" dirty="0" smtClean="0"/>
              <a:t>Many pores around the cup (macroscopic quantity).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DFE8C-96C2-420F-8193-FD0E91DBD7A3}" type="datetime1">
              <a:rPr lang="en-US" smtClean="0"/>
              <a:t>8/31/2022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HWRS518 2022 Yeh©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9516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930" y="453358"/>
            <a:ext cx="6428905" cy="458974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21761" y="5486400"/>
            <a:ext cx="5434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Nonlinear negative pressure and total head distribution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23148-59A3-4308-8824-67C273D5BF91}" type="datetime1">
              <a:rPr lang="en-US" smtClean="0"/>
              <a:t>8/31/2022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HWRS518 2022 Yeh©</a:t>
            </a:r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1657350" y="2883244"/>
            <a:ext cx="931391" cy="24714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1657350" y="3739978"/>
            <a:ext cx="527222" cy="16476"/>
          </a:xfrm>
          <a:prstGeom prst="line">
            <a:avLst/>
          </a:prstGeom>
          <a:ln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8217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2238</TotalTime>
  <Words>820</Words>
  <Application>Microsoft Office PowerPoint</Application>
  <PresentationFormat>On-screen Show (4:3)</PresentationFormat>
  <Paragraphs>159</Paragraphs>
  <Slides>23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2" baseType="lpstr">
      <vt:lpstr>Mathematica1</vt:lpstr>
      <vt:lpstr>Arial</vt:lpstr>
      <vt:lpstr>Calibri</vt:lpstr>
      <vt:lpstr>Calibri Light</vt:lpstr>
      <vt:lpstr>Cambria Math</vt:lpstr>
      <vt:lpstr>Times New Roman</vt:lpstr>
      <vt:lpstr>Office Theme</vt:lpstr>
      <vt:lpstr>Equation</vt:lpstr>
      <vt:lpstr>CorelDRAW</vt:lpstr>
      <vt:lpstr>Chapter 3 part 1</vt:lpstr>
      <vt:lpstr>Negative Pressure</vt:lpstr>
      <vt:lpstr>Capillary rise</vt:lpstr>
      <vt:lpstr>Soil water pressure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3</dc:title>
  <dc:creator>tcjy</dc:creator>
  <cp:lastModifiedBy>ybiem</cp:lastModifiedBy>
  <cp:revision>106</cp:revision>
  <dcterms:created xsi:type="dcterms:W3CDTF">2017-02-13T05:34:27Z</dcterms:created>
  <dcterms:modified xsi:type="dcterms:W3CDTF">2022-09-01T05:16:48Z</dcterms:modified>
</cp:coreProperties>
</file>